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9" r:id="rId4"/>
    <p:sldId id="279" r:id="rId5"/>
    <p:sldId id="287" r:id="rId6"/>
    <p:sldId id="261" r:id="rId7"/>
    <p:sldId id="291" r:id="rId8"/>
    <p:sldId id="292" r:id="rId9"/>
    <p:sldId id="294" r:id="rId10"/>
    <p:sldId id="293" r:id="rId11"/>
    <p:sldId id="276" r:id="rId12"/>
    <p:sldId id="295" r:id="rId13"/>
    <p:sldId id="296" r:id="rId14"/>
    <p:sldId id="297" r:id="rId15"/>
    <p:sldId id="262" r:id="rId16"/>
    <p:sldId id="272" r:id="rId17"/>
    <p:sldId id="290" r:id="rId18"/>
    <p:sldId id="263" r:id="rId19"/>
    <p:sldId id="282" r:id="rId20"/>
    <p:sldId id="281" r:id="rId21"/>
    <p:sldId id="265" r:id="rId22"/>
    <p:sldId id="266" r:id="rId23"/>
    <p:sldId id="264" r:id="rId24"/>
    <p:sldId id="267" r:id="rId25"/>
    <p:sldId id="285" r:id="rId26"/>
    <p:sldId id="284" r:id="rId27"/>
    <p:sldId id="283" r:id="rId28"/>
    <p:sldId id="273" r:id="rId29"/>
    <p:sldId id="286" r:id="rId30"/>
    <p:sldId id="278" r:id="rId31"/>
    <p:sldId id="288" r:id="rId32"/>
    <p:sldId id="289" r:id="rId33"/>
    <p:sldId id="271" r:id="rId34"/>
    <p:sldId id="274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59"/>
    <p:restoredTop sz="94638"/>
  </p:normalViewPr>
  <p:slideViewPr>
    <p:cSldViewPr snapToGrid="0" snapToObjects="1">
      <p:cViewPr varScale="1">
        <p:scale>
          <a:sx n="134" d="100"/>
          <a:sy n="134" d="100"/>
        </p:scale>
        <p:origin x="192" y="1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959798-3567-A640-A68C-4777B84D7377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B6BCE0-65E3-3D43-8A46-45E30050AE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399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713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78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064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467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258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57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2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55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276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834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676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0D90F-25A4-2540-8936-C6F753509DDA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4D4F1-CA3A-1640-83F3-A5585EBF8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694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ankton 1.jpg"/>
          <p:cNvPicPr>
            <a:picLocks noChangeAspect="1"/>
          </p:cNvPicPr>
          <p:nvPr/>
        </p:nvPicPr>
        <p:blipFill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Predicting phytoplankton metabolism from the individual size distribution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Daniel Padfield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134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Crash course in metabolic theory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154315" y="4067944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🔥🔥🔥🔥🔥🔥🔥</a:t>
            </a:r>
            <a:endParaRPr lang="en-US" sz="2400" dirty="0"/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4301075" y="5443538"/>
                <a:ext cx="4214275" cy="7832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𝑐</m:t>
                              </m:r>
                            </m:sub>
                          </m:sSub>
                        </m:e>
                      </m:d>
                      <m:sSubSup>
                        <m:sSubSupPr>
                          <m:ctrlPr>
                            <a:rPr lang="en-GB" sz="280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GB" sz="2800" i="1">
                              <a:latin typeface="Cambria Math" charset="0"/>
                            </a:rPr>
                            <m:t>𝑚</m:t>
                          </m:r>
                        </m:e>
                        <m:sub>
                          <m:r>
                            <a:rPr lang="en-GB" sz="28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GB" sz="2800" i="1">
                              <a:latin typeface="Cambria Math" charset="0"/>
                            </a:rPr>
                            <m:t>𝑎</m:t>
                          </m:r>
                        </m:sup>
                      </m:sSubSup>
                      <m:sSup>
                        <m:sSup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d>
                            <m:dPr>
                              <m:begChr m:val=""/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𝐸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(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80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𝑘𝑇</m:t>
                                  </m:r>
                                </m:den>
                              </m:f>
                            </m:e>
                          </m:d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1075" y="5443538"/>
                <a:ext cx="4214275" cy="783291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150" y="1484461"/>
            <a:ext cx="2705100" cy="358124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671" y="2688450"/>
            <a:ext cx="1042003" cy="137949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326515" y="4830942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🔥🔥🔥🔥🔥🔥🔥</a:t>
            </a:r>
            <a:endParaRPr lang="en-US" sz="2400" dirty="0"/>
          </a:p>
          <a:p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543425" y="3638550"/>
            <a:ext cx="3419475" cy="190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6245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Crash course in metabolic theory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54315" y="4067944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🔥🔥🔥🔥🔥🔥🔥</a:t>
            </a:r>
            <a:endParaRPr lang="en-US" sz="24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671" y="2688450"/>
            <a:ext cx="1042003" cy="137949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4301075" y="5443538"/>
                <a:ext cx="4214275" cy="7832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𝑐</m:t>
                              </m:r>
                            </m:sub>
                          </m:sSub>
                        </m:e>
                      </m:d>
                      <m:sSubSup>
                        <m:sSubSupPr>
                          <m:ctrlPr>
                            <a:rPr lang="en-GB" sz="280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GB" sz="2800" i="1">
                              <a:latin typeface="Cambria Math" charset="0"/>
                            </a:rPr>
                            <m:t>𝑚</m:t>
                          </m:r>
                        </m:e>
                        <m:sub>
                          <m:r>
                            <a:rPr lang="en-GB" sz="28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GB" sz="2800" i="1">
                              <a:latin typeface="Cambria Math" charset="0"/>
                            </a:rPr>
                            <m:t>𝑎</m:t>
                          </m:r>
                        </m:sup>
                      </m:sSubSup>
                      <m:sSup>
                        <m:sSup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d>
                            <m:dPr>
                              <m:begChr m:val=""/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𝐸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(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80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𝑘𝑇</m:t>
                                  </m:r>
                                </m:den>
                              </m:f>
                            </m:e>
                          </m:d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1075" y="5443538"/>
                <a:ext cx="4214275" cy="78329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0369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Crash course in metabolic theory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54315" y="4067944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🔥🔥🔥🔥🔥🔥🔥</a:t>
            </a:r>
            <a:endParaRPr lang="en-US" sz="24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671" y="2688450"/>
            <a:ext cx="1042003" cy="137949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/>
              <p:cNvSpPr/>
              <p:nvPr/>
            </p:nvSpPr>
            <p:spPr>
              <a:xfrm>
                <a:off x="4301075" y="5443538"/>
                <a:ext cx="4214275" cy="12685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undOvr"/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GB" sz="2800" i="1">
                              <a:latin typeface="Cambria Math" charset="0"/>
                            </a:rPr>
                            <m:t>𝑖</m:t>
                          </m:r>
                          <m:r>
                            <a:rPr lang="en-GB" sz="2800" i="1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2800" i="1">
                                  <a:latin typeface="Cambria Math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2800" i="1">
                                  <a:latin typeface="Cambria Math" charset="0"/>
                                </a:rPr>
                                <m:t>𝑡𝑜𝑡</m:t>
                              </m:r>
                            </m:sub>
                          </m:sSub>
                        </m:sup>
                        <m:e>
                          <m:sSub>
                            <m:sSub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sSubSup>
                        <m:sSubSupPr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GB" sz="2800" i="1">
                              <a:latin typeface="Cambria Math" charset="0"/>
                            </a:rPr>
                            <m:t>𝑚</m:t>
                          </m:r>
                        </m:e>
                        <m:sub>
                          <m:r>
                            <a:rPr lang="en-GB" sz="28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GB" sz="2800" i="1">
                              <a:latin typeface="Cambria Math" charset="0"/>
                            </a:rPr>
                            <m:t>𝑎</m:t>
                          </m:r>
                        </m:sup>
                      </m:sSubSup>
                      <m:sSup>
                        <m:sSup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d>
                            <m:dPr>
                              <m:begChr m:val=""/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𝐸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(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80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𝑘𝑇</m:t>
                                  </m:r>
                                </m:den>
                              </m:f>
                            </m:e>
                          </m:d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1075" y="5443538"/>
                <a:ext cx="4214275" cy="126855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746" y="2189569"/>
            <a:ext cx="1042003" cy="13794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5525" y="3665228"/>
            <a:ext cx="1343249" cy="17783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399411" y="5363344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🔥🔥🔥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93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Crash course in metabolic theory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54315" y="4067944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🔥🔥🔥🔥🔥🔥🔥</a:t>
            </a:r>
            <a:endParaRPr lang="en-US" sz="24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671" y="2688450"/>
            <a:ext cx="1042003" cy="1379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746" y="2189569"/>
            <a:ext cx="1042003" cy="13794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5525" y="3665228"/>
            <a:ext cx="1343249" cy="17783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399411" y="5363344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🔥🔥🔥</a:t>
            </a:r>
            <a:endParaRPr lang="en-US" sz="2400" dirty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8326" y="335639"/>
            <a:ext cx="2017634" cy="26711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834" y="3104969"/>
            <a:ext cx="1285336" cy="17016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44" y="1417714"/>
            <a:ext cx="1766971" cy="233927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075" y="1722534"/>
            <a:ext cx="653240" cy="86481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67" y="4116861"/>
            <a:ext cx="1042003" cy="137949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358" y="4916784"/>
            <a:ext cx="875560" cy="115914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738768" y="3565163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🔥🔥</a:t>
            </a:r>
            <a:endParaRPr lang="en-US" sz="2400" dirty="0"/>
          </a:p>
          <a:p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901021" y="2525583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🔥🔥🔥🔥🔥</a:t>
            </a:r>
            <a:endParaRPr lang="en-US" sz="2400" dirty="0"/>
          </a:p>
          <a:p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76628" y="5649990"/>
            <a:ext cx="302315" cy="400231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9242011" y="5935393"/>
            <a:ext cx="8550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🔥🔥</a:t>
            </a:r>
            <a:endParaRPr lang="en-US" sz="2400" dirty="0"/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Rectangle 20"/>
              <p:cNvSpPr/>
              <p:nvPr/>
            </p:nvSpPr>
            <p:spPr>
              <a:xfrm>
                <a:off x="4301075" y="5443538"/>
                <a:ext cx="4214275" cy="12685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undOvr"/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GB" sz="2800" i="1">
                              <a:latin typeface="Cambria Math" charset="0"/>
                            </a:rPr>
                            <m:t>𝑖</m:t>
                          </m:r>
                          <m:r>
                            <a:rPr lang="en-GB" sz="2800" i="1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2800" i="1">
                                  <a:latin typeface="Cambria Math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2800" i="1">
                                  <a:latin typeface="Cambria Math" charset="0"/>
                                </a:rPr>
                                <m:t>𝑡𝑜𝑡</m:t>
                              </m:r>
                            </m:sub>
                          </m:sSub>
                        </m:sup>
                        <m:e>
                          <m:sSub>
                            <m:sSub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sSubSup>
                        <m:sSubSupPr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GB" sz="2800" i="1">
                              <a:latin typeface="Cambria Math" charset="0"/>
                            </a:rPr>
                            <m:t>𝑚</m:t>
                          </m:r>
                        </m:e>
                        <m:sub>
                          <m:r>
                            <a:rPr lang="en-GB" sz="28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GB" sz="2800" i="1">
                              <a:latin typeface="Cambria Math" charset="0"/>
                            </a:rPr>
                            <m:t>𝑎</m:t>
                          </m:r>
                        </m:sup>
                      </m:sSubSup>
                      <m:sSup>
                        <m:sSup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d>
                            <m:dPr>
                              <m:begChr m:val=""/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𝐸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(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80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𝑘𝑇</m:t>
                                  </m:r>
                                </m:den>
                              </m:f>
                            </m:e>
                          </m:d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21" name="Rectangle 2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1075" y="5443538"/>
                <a:ext cx="4214275" cy="126855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45615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Crash course in metabolic theory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54315" y="4067944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🔥🔥🔥🔥🔥🔥🔥</a:t>
            </a:r>
            <a:endParaRPr lang="en-US" sz="24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671" y="2688450"/>
            <a:ext cx="1042003" cy="1379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746" y="2189569"/>
            <a:ext cx="1042003" cy="137949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5525" y="3665228"/>
            <a:ext cx="1343249" cy="177831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399411" y="5363344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🔥🔥🔥</a:t>
            </a:r>
            <a:endParaRPr lang="en-US" sz="2400" dirty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8326" y="335639"/>
            <a:ext cx="2017634" cy="267111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718" y="3166257"/>
            <a:ext cx="1285336" cy="170163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30" y="1417714"/>
            <a:ext cx="1766971" cy="233927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075" y="1722534"/>
            <a:ext cx="653240" cy="86481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67" y="4116861"/>
            <a:ext cx="1042003" cy="137949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576628" y="5649990"/>
            <a:ext cx="302315" cy="40023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358" y="4916784"/>
            <a:ext cx="875560" cy="115914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242011" y="5935393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🔥🔥</a:t>
            </a:r>
            <a:endParaRPr lang="en-US" sz="2400" dirty="0"/>
          </a:p>
          <a:p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805061" y="3498613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🔥🔥</a:t>
            </a:r>
            <a:endParaRPr lang="en-US" sz="2400" dirty="0"/>
          </a:p>
          <a:p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901021" y="2525583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🔥🔥🔥🔥🔥</a:t>
            </a:r>
            <a:endParaRPr lang="en-US" sz="2400" dirty="0"/>
          </a:p>
          <a:p>
            <a:endParaRPr lang="en-US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41345" y="1499435"/>
            <a:ext cx="906420" cy="119999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996799" y="4437276"/>
            <a:ext cx="569296" cy="75368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54258" y="1567479"/>
            <a:ext cx="590113" cy="781243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8932441" y="1671198"/>
            <a:ext cx="1164655" cy="1541871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4863" y="4524805"/>
            <a:ext cx="527050" cy="697755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1392607" y="3647745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smtClean="0"/>
              <a:t>🔥</a:t>
            </a:r>
            <a:endParaRPr lang="en-US" sz="2400" dirty="0"/>
          </a:p>
          <a:p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396024" y="4546265"/>
            <a:ext cx="51911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🔥🔥🔥🔥🔥🔥🔥🔥</a:t>
            </a:r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Rectangle 25"/>
              <p:cNvSpPr/>
              <p:nvPr/>
            </p:nvSpPr>
            <p:spPr>
              <a:xfrm>
                <a:off x="4301075" y="5443538"/>
                <a:ext cx="4214275" cy="126855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limLoc m:val="undOvr"/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GB" sz="2800" i="1">
                              <a:latin typeface="Cambria Math" charset="0"/>
                            </a:rPr>
                            <m:t>𝑖</m:t>
                          </m:r>
                          <m:r>
                            <a:rPr lang="en-GB" sz="2800" i="1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2800" i="1">
                                  <a:latin typeface="Cambria Math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2800" i="1">
                                  <a:latin typeface="Cambria Math" charset="0"/>
                                </a:rPr>
                                <m:t>𝑡𝑜𝑡</m:t>
                              </m:r>
                            </m:sub>
                          </m:sSub>
                        </m:sup>
                        <m:e>
                          <m:sSub>
                            <m:sSub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28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sSubSup>
                        <m:sSubSupPr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GB" sz="2800" i="1">
                              <a:latin typeface="Cambria Math" charset="0"/>
                            </a:rPr>
                            <m:t>𝑚</m:t>
                          </m:r>
                        </m:e>
                        <m:sub>
                          <m:r>
                            <a:rPr lang="en-GB" sz="28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GB" sz="2800" i="1">
                              <a:latin typeface="Cambria Math" charset="0"/>
                            </a:rPr>
                            <m:t>𝑎</m:t>
                          </m:r>
                        </m:sup>
                      </m:sSubSup>
                      <m:sSup>
                        <m:sSup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d>
                            <m:dPr>
                              <m:begChr m:val=""/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𝐸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(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80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𝑘𝑇</m:t>
                                  </m:r>
                                </m:den>
                              </m:f>
                            </m:e>
                          </m:d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26" name="Rectangle 2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1075" y="5443538"/>
                <a:ext cx="4214275" cy="126855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16397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Zero-sum dynamics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90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Uses of metabolic </a:t>
            </a:r>
            <a:r>
              <a:rPr lang="en-US" dirty="0" smtClean="0"/>
              <a:t>theory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89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16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setup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50787" b="-58"/>
          <a:stretch/>
        </p:blipFill>
        <p:spPr>
          <a:xfrm>
            <a:off x="942975" y="2192203"/>
            <a:ext cx="4057650" cy="28552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0" y="1756779"/>
            <a:ext cx="427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 years warming : half </a:t>
            </a:r>
            <a:r>
              <a:rPr lang="en-US" dirty="0" smtClean="0"/>
              <a:t>4ºC </a:t>
            </a:r>
            <a:r>
              <a:rPr lang="en-US" dirty="0" smtClean="0"/>
              <a:t>above ambient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0978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setup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50787" b="-58"/>
          <a:stretch/>
        </p:blipFill>
        <p:spPr>
          <a:xfrm>
            <a:off x="942975" y="2192203"/>
            <a:ext cx="4057650" cy="28552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0" y="1756779"/>
            <a:ext cx="427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 years warming : half </a:t>
            </a:r>
            <a:r>
              <a:rPr lang="en-US" dirty="0" smtClean="0"/>
              <a:t>4ºC </a:t>
            </a:r>
            <a:r>
              <a:rPr lang="en-US" dirty="0" smtClean="0"/>
              <a:t>above ambient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06318" y="1205286"/>
            <a:ext cx="59539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do the communities </a:t>
            </a:r>
            <a:r>
              <a:rPr lang="en-US" dirty="0" smtClean="0"/>
              <a:t>and their </a:t>
            </a:r>
            <a:r>
              <a:rPr lang="en-US" dirty="0" smtClean="0"/>
              <a:t>functioning change in response to long-term and short-term warming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756131" y="1996777"/>
            <a:ext cx="4258816" cy="176495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kern="120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847153" y="2122994"/>
            <a:ext cx="4315017" cy="369332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en-US" kern="1200" dirty="0" smtClean="0"/>
              <a:t>Cool incubator  ~  4 weeks</a:t>
            </a:r>
            <a:endParaRPr lang="en-US" kern="1200" dirty="0"/>
          </a:p>
        </p:txBody>
      </p:sp>
      <p:pic>
        <p:nvPicPr>
          <p:cNvPr id="8" name="Picture 7" descr="Conical Flask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34167" b="15329"/>
          <a:stretch/>
        </p:blipFill>
        <p:spPr>
          <a:xfrm>
            <a:off x="7515237" y="2731820"/>
            <a:ext cx="792088" cy="764047"/>
          </a:xfrm>
          <a:prstGeom prst="rect">
            <a:avLst/>
          </a:prstGeom>
          <a:solidFill>
            <a:srgbClr val="FF0000"/>
          </a:solidFill>
        </p:spPr>
      </p:pic>
      <p:pic>
        <p:nvPicPr>
          <p:cNvPr id="10" name="Picture 9" descr="Conical Flask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34167" b="15329"/>
          <a:stretch/>
        </p:blipFill>
        <p:spPr>
          <a:xfrm>
            <a:off x="9620874" y="2731820"/>
            <a:ext cx="792088" cy="764047"/>
          </a:xfrm>
          <a:prstGeom prst="rect">
            <a:avLst/>
          </a:prstGeom>
          <a:solidFill>
            <a:schemeClr val="tx1"/>
          </a:solidFill>
        </p:spPr>
      </p:pic>
      <p:cxnSp>
        <p:nvCxnSpPr>
          <p:cNvPr id="11" name="Straight Arrow Connector 10"/>
          <p:cNvCxnSpPr/>
          <p:nvPr/>
        </p:nvCxnSpPr>
        <p:spPr>
          <a:xfrm>
            <a:off x="5045895" y="3789757"/>
            <a:ext cx="1563013" cy="8936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5037227" y="2879252"/>
            <a:ext cx="1571681" cy="6650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753876" y="3944222"/>
            <a:ext cx="4258816" cy="176551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kern="1200"/>
          </a:p>
        </p:txBody>
      </p:sp>
      <p:pic>
        <p:nvPicPr>
          <p:cNvPr id="14" name="Picture 13" descr="Conical Flask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34167" b="15329"/>
          <a:stretch/>
        </p:blipFill>
        <p:spPr>
          <a:xfrm>
            <a:off x="7507627" y="4683415"/>
            <a:ext cx="792088" cy="764047"/>
          </a:xfrm>
          <a:prstGeom prst="rect">
            <a:avLst/>
          </a:prstGeom>
          <a:solidFill>
            <a:srgbClr val="FF0000"/>
          </a:solidFill>
        </p:spPr>
      </p:pic>
      <p:pic>
        <p:nvPicPr>
          <p:cNvPr id="16" name="Picture 15" descr="Conical Flask.pn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34167" b="15329"/>
          <a:stretch/>
        </p:blipFill>
        <p:spPr>
          <a:xfrm>
            <a:off x="9620874" y="4685712"/>
            <a:ext cx="792088" cy="764047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7" name="TextBox 16"/>
          <p:cNvSpPr txBox="1"/>
          <p:nvPr/>
        </p:nvSpPr>
        <p:spPr>
          <a:xfrm>
            <a:off x="6847153" y="4076886"/>
            <a:ext cx="4315017" cy="369332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en-US" kern="1200" dirty="0" smtClean="0"/>
              <a:t>Warm incubator  ~  4 weeks</a:t>
            </a:r>
            <a:endParaRPr lang="en-US" kern="1200" dirty="0"/>
          </a:p>
        </p:txBody>
      </p:sp>
    </p:spTree>
    <p:extLst>
      <p:ext uri="{BB962C8B-B14F-4D97-AF65-F5344CB8AC3E}">
        <p14:creationId xmlns:p14="http://schemas.microsoft.com/office/powerpoint/2010/main" val="931019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Phytoplankton are key for the carbon cycle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17134"/>
            <a:ext cx="5698976" cy="1252735"/>
          </a:xfrm>
        </p:spPr>
        <p:txBody>
          <a:bodyPr>
            <a:normAutofit/>
          </a:bodyPr>
          <a:lstStyle/>
          <a:p>
            <a:r>
              <a:rPr lang="en-US" dirty="0" smtClean="0"/>
              <a:t>~50% of annual carbon fixation</a:t>
            </a:r>
          </a:p>
          <a:p>
            <a:r>
              <a:rPr lang="en-US" dirty="0" smtClean="0"/>
              <a:t>Fuel entire ocean food webs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854" t="31599" r="41416" b="31636"/>
          <a:stretch/>
        </p:blipFill>
        <p:spPr>
          <a:xfrm>
            <a:off x="6501680" y="2790852"/>
            <a:ext cx="3450029" cy="25213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184" y="2790852"/>
            <a:ext cx="4499992" cy="21793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7182" y="4180250"/>
            <a:ext cx="3275658" cy="208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469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Measurements</a:t>
            </a:r>
            <a:endParaRPr lang="en-US" dirty="0"/>
          </a:p>
        </p:txBody>
      </p:sp>
      <p:pic>
        <p:nvPicPr>
          <p:cNvPr id="4" name="Picture 3" descr="Conical Flask.p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 r="34167" b="15329"/>
          <a:stretch/>
        </p:blipFill>
        <p:spPr>
          <a:xfrm>
            <a:off x="5449509" y="1253434"/>
            <a:ext cx="1292981" cy="124720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0656" y="2822575"/>
            <a:ext cx="3203575" cy="2287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26356" y="5271707"/>
            <a:ext cx="39552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Metabolism @ incubator temperature</a:t>
            </a:r>
            <a:endParaRPr lang="en-US" dirty="0" smtClean="0"/>
          </a:p>
          <a:p>
            <a:r>
              <a:rPr lang="en-US" dirty="0" smtClean="0"/>
              <a:t>1 point for each microcosm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2740778"/>
            <a:ext cx="3543300" cy="253092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181850" y="5271707"/>
            <a:ext cx="35909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Size distribution</a:t>
            </a:r>
          </a:p>
          <a:p>
            <a:r>
              <a:rPr lang="en-US" dirty="0" smtClean="0"/>
              <a:t>&gt; 300 points per sample!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715000" y="3000375"/>
            <a:ext cx="14668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 smtClean="0"/>
              <a:t>+</a:t>
            </a:r>
            <a:endParaRPr lang="en-US" sz="100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6590846" y="2382712"/>
            <a:ext cx="591004" cy="3775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4944231" y="2430337"/>
            <a:ext cx="687951" cy="4021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9874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Long-term warming changes communities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791" y="1928973"/>
            <a:ext cx="9144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74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difference in measured raw metabolism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1690688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3794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/>
              <p:cNvSpPr/>
              <p:nvPr/>
            </p:nvSpPr>
            <p:spPr>
              <a:xfrm>
                <a:off x="1495425" y="2400300"/>
                <a:ext cx="9258300" cy="296215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5000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5000" i="1">
                              <a:latin typeface="Cambria Math" charset="0"/>
                            </a:rPr>
                            <m:t>𝐵</m:t>
                          </m:r>
                        </m:e>
                        <m:sub>
                          <m:r>
                            <a:rPr lang="en-US" sz="5000" i="1">
                              <a:latin typeface="Cambria Math" charset="0"/>
                            </a:rPr>
                            <m:t>𝑗</m:t>
                          </m:r>
                        </m:sub>
                      </m:sSub>
                      <m:d>
                        <m:dPr>
                          <m:ctrlPr>
                            <a:rPr lang="en-US" sz="5000" i="1"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en-US" sz="5000" i="1">
                              <a:latin typeface="Cambria Math" charset="0"/>
                            </a:rPr>
                            <m:t>𝑇</m:t>
                          </m:r>
                        </m:e>
                      </m:d>
                      <m:r>
                        <a:rPr lang="en-US" sz="5000" i="0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GB" sz="50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a:rPr lang="en-GB" sz="5000" i="1">
                              <a:latin typeface="Cambria Math" charset="0"/>
                            </a:rPr>
                            <m:t>𝑖</m:t>
                          </m:r>
                          <m:r>
                            <a:rPr lang="en-GB" sz="5000" i="1">
                              <a:latin typeface="Cambria Math" charset="0"/>
                            </a:rPr>
                            <m:t>=1</m:t>
                          </m:r>
                        </m:sub>
                        <m:sup>
                          <m:sSub>
                            <m:sSubPr>
                              <m:ctrlPr>
                                <a:rPr lang="en-GB" sz="50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GB" sz="5000" i="1">
                                  <a:latin typeface="Cambria Math" charset="0"/>
                                </a:rPr>
                                <m:t>𝑛</m:t>
                              </m:r>
                            </m:e>
                            <m:sub>
                              <m:r>
                                <a:rPr lang="en-GB" sz="5000" i="1">
                                  <a:latin typeface="Cambria Math" charset="0"/>
                                </a:rPr>
                                <m:t>𝑡𝑜𝑡</m:t>
                              </m:r>
                            </m:sub>
                          </m:sSub>
                        </m:sup>
                        <m:e>
                          <m:sSub>
                            <m:sSubPr>
                              <m:ctrlPr>
                                <a:rPr lang="en-GB" sz="50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5000" i="1">
                                  <a:latin typeface="Cambria Math" charset="0"/>
                                </a:rPr>
                                <m:t>𝑏</m:t>
                              </m:r>
                            </m:e>
                            <m:sub>
                              <m:r>
                                <a:rPr lang="en-US" sz="50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</m:sSub>
                          <m:d>
                            <m:dPr>
                              <m:ctrlPr>
                                <a:rPr lang="en-GB" sz="5000" i="1">
                                  <a:latin typeface="Cambria Math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5000" i="1">
                                      <a:latin typeface="Cambria Math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5000" i="1">
                                      <a:latin typeface="Cambria Math" charset="0"/>
                                    </a:rPr>
                                    <m:t>𝑇</m:t>
                                  </m:r>
                                </m:e>
                                <m:sub>
                                  <m:r>
                                    <a:rPr lang="en-US" sz="5000" i="1">
                                      <a:latin typeface="Cambria Math" charset="0"/>
                                    </a:rPr>
                                    <m:t>𝑐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  <m:sSubSup>
                        <m:sSubSupPr>
                          <m:ctrlPr>
                            <a:rPr lang="en-GB" sz="50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GB" sz="5000" i="1">
                              <a:latin typeface="Cambria Math" charset="0"/>
                            </a:rPr>
                            <m:t>𝑚</m:t>
                          </m:r>
                        </m:e>
                        <m:sub>
                          <m:r>
                            <a:rPr lang="en-GB" sz="50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GB" sz="5000" i="1">
                              <a:latin typeface="Cambria Math" charset="0"/>
                            </a:rPr>
                            <m:t>𝑎</m:t>
                          </m:r>
                        </m:sup>
                      </m:sSubSup>
                      <m:sSup>
                        <m:sSupPr>
                          <m:ctrlPr>
                            <a:rPr lang="en-US" sz="50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5000" i="1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d>
                            <m:dPr>
                              <m:begChr m:val=""/>
                              <m:ctrlPr>
                                <a:rPr lang="en-US" sz="50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5000" i="1">
                                  <a:latin typeface="Cambria Math" charset="0"/>
                                </a:rPr>
                                <m:t>𝐸</m:t>
                              </m:r>
                              <m:r>
                                <a:rPr lang="en-US" sz="5000" i="0">
                                  <a:latin typeface="Cambria Math" charset="0"/>
                                </a:rPr>
                                <m:t>(</m:t>
                              </m:r>
                              <m:f>
                                <m:fPr>
                                  <m:ctrlPr>
                                    <a:rPr lang="en-US" sz="50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5000" i="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5000" i="1">
                                      <a:latin typeface="Cambria Math" charset="0"/>
                                    </a:rPr>
                                    <m:t>𝑘</m:t>
                                  </m:r>
                                  <m:sSub>
                                    <m:sSubPr>
                                      <m:ctrlPr>
                                        <a:rPr lang="en-US" sz="50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5000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sz="5000" i="1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5000" i="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50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5000" i="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5000" i="1">
                                      <a:latin typeface="Cambria Math" charset="0"/>
                                    </a:rPr>
                                    <m:t>𝑘𝑇</m:t>
                                  </m:r>
                                </m:den>
                              </m:f>
                            </m:e>
                          </m:d>
                        </m:sup>
                      </m:sSup>
                    </m:oMath>
                  </m:oMathPara>
                </a14:m>
                <a:endParaRPr lang="en-US" sz="5000" dirty="0" smtClean="0"/>
              </a:p>
              <a:p>
                <a:endParaRPr lang="en-US" sz="5000" dirty="0" smtClean="0"/>
              </a:p>
            </p:txBody>
          </p:sp>
        </mc:Choice>
        <mc:Fallback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5425" y="2400300"/>
                <a:ext cx="9258300" cy="296215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7477125" y="5161271"/>
                <a:ext cx="32766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charset="0"/>
                      </a:rPr>
                      <m:t>𝐸</m:t>
                    </m:r>
                  </m:oMath>
                </a14:m>
                <a:r>
                  <a:rPr lang="en-US" sz="2400" dirty="0" smtClean="0"/>
                  <a:t> - how rates change with temperature</a:t>
                </a:r>
                <a:endParaRPr lang="en-US" sz="2400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7125" y="5161271"/>
                <a:ext cx="3276600" cy="830997"/>
              </a:xfrm>
              <a:prstGeom prst="rect">
                <a:avLst/>
              </a:prstGeom>
              <a:blipFill rotWithShape="0">
                <a:blip r:embed="rId3"/>
                <a:stretch>
                  <a:fillRect t="-5882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Left Brace 11"/>
          <p:cNvSpPr/>
          <p:nvPr/>
        </p:nvSpPr>
        <p:spPr>
          <a:xfrm rot="16200000">
            <a:off x="8829679" y="3528896"/>
            <a:ext cx="552450" cy="2562225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/>
          <p:cNvSpPr/>
          <p:nvPr/>
        </p:nvSpPr>
        <p:spPr>
          <a:xfrm rot="5400000">
            <a:off x="7012785" y="2026581"/>
            <a:ext cx="552450" cy="1071559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Brace 13"/>
          <p:cNvSpPr/>
          <p:nvPr/>
        </p:nvSpPr>
        <p:spPr>
          <a:xfrm rot="16200000">
            <a:off x="5673336" y="4001711"/>
            <a:ext cx="552450" cy="1607339"/>
          </a:xfrm>
          <a:prstGeom prst="lef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/>
              <p:cNvSpPr txBox="1"/>
              <p:nvPr/>
            </p:nvSpPr>
            <p:spPr>
              <a:xfrm>
                <a:off x="5650710" y="1325100"/>
                <a:ext cx="32766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GB" sz="2400" b="0" i="1" smtClean="0">
                        <a:latin typeface="Cambria Math" charset="0"/>
                      </a:rPr>
                      <m:t>𝑎</m:t>
                    </m:r>
                  </m:oMath>
                </a14:m>
                <a:r>
                  <a:rPr lang="en-US" sz="2400" dirty="0" smtClean="0"/>
                  <a:t> - how rates change with body size</a:t>
                </a:r>
                <a:endParaRPr lang="en-US" sz="2400" dirty="0"/>
              </a:p>
            </p:txBody>
          </p:sp>
        </mc:Choice>
        <mc:Fallback>
          <p:sp>
            <p:nvSpPr>
              <p:cNvPr id="15" name="TextBox 1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50710" y="1325100"/>
                <a:ext cx="3276600" cy="830997"/>
              </a:xfrm>
              <a:prstGeom prst="rect">
                <a:avLst/>
              </a:prstGeom>
              <a:blipFill rotWithShape="0">
                <a:blip r:embed="rId4"/>
                <a:stretch>
                  <a:fillRect t="-5839" b="-153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/>
              <p:cNvSpPr txBox="1"/>
              <p:nvPr/>
            </p:nvSpPr>
            <p:spPr>
              <a:xfrm>
                <a:off x="4305300" y="5161271"/>
                <a:ext cx="363855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en-GB" sz="24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charset="0"/>
                          </a:rPr>
                          <m:t>𝑏</m:t>
                        </m:r>
                      </m:e>
                      <m:sub>
                        <m:r>
                          <a:rPr lang="en-US" sz="2400" i="1">
                            <a:latin typeface="Cambria Math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GB" sz="2400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sz="2400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400" i="1">
                                <a:latin typeface="Cambria Math" charset="0"/>
                              </a:rPr>
                              <m:t>𝑐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400" dirty="0" smtClean="0"/>
                  <a:t> - the individual </a:t>
                </a:r>
                <a:r>
                  <a:rPr lang="en-US" sz="2400" dirty="0" err="1" smtClean="0"/>
                  <a:t>normalisation</a:t>
                </a:r>
                <a:r>
                  <a:rPr lang="en-US" sz="2400" dirty="0" smtClean="0"/>
                  <a:t> constant</a:t>
                </a:r>
                <a:endParaRPr lang="en-US" sz="2400" dirty="0"/>
              </a:p>
            </p:txBody>
          </p:sp>
        </mc:Choice>
        <mc:Fallback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5300" y="5161271"/>
                <a:ext cx="3638550" cy="830997"/>
              </a:xfrm>
              <a:prstGeom prst="rect">
                <a:avLst/>
              </a:prstGeom>
              <a:blipFill rotWithShape="0">
                <a:blip r:embed="rId5"/>
                <a:stretch>
                  <a:fillRect t="-5882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571293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predicts size and temperature-dependence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7229673"/>
                  </p:ext>
                </p:extLst>
              </p:nvPr>
            </p:nvGraphicFramePr>
            <p:xfrm>
              <a:off x="2543174" y="2231549"/>
              <a:ext cx="7705725" cy="2807173"/>
            </p:xfrm>
            <a:graphic>
              <a:graphicData uri="http://schemas.openxmlformats.org/drawingml/2006/table">
                <a:tbl>
                  <a:tblPr firstRow="1" firstCol="1" bandRow="1">
                    <a:tableStyleId>{7E9639D4-E3E2-4D34-9284-5A2195B3D0D7}</a:tableStyleId>
                  </a:tblPr>
                  <a:tblGrid>
                    <a:gridCol w="3146505"/>
                    <a:gridCol w="1669573"/>
                    <a:gridCol w="1123752"/>
                    <a:gridCol w="1765895"/>
                  </a:tblGrid>
                  <a:tr h="623817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parameter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units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estimate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95% confidence interval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0.196 - 1.286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𝐶𝑅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1.417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0.853 - 1.982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0.887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0.567 - 1.174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𝐶𝑅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1.101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0.743 - 1.412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GB" sz="1800">
                                        <a:effectLst/>
                                      </a:rPr>
                                      <m:t>ln</m:t>
                                    </m:r>
                                  </m:fName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  <m:r>
                                      <a:rPr lang="en-GB" sz="1800">
                                        <a:effectLst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GB" sz="1800">
                                            <a:effectLst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1800">
                                            <a:effectLst/>
                                          </a:rPr>
                                          <m:t>𝑇</m:t>
                                        </m:r>
                                      </m:e>
                                      <m:sub>
                                        <m:r>
                                          <a:rPr lang="en-GB" sz="1800">
                                            <a:effectLst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  <m:r>
                                      <a:rPr lang="en-GB" sz="1800">
                                        <a:effectLst/>
                                      </a:rPr>
                                      <m:t>)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-3.426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-6.335 - -0.989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800">
                                      <a:effectLst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GB" sz="1800">
                                      <a:effectLst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GB" sz="1800">
                                      <a:effectLst/>
                                    </a:rPr>
                                    <m:t>𝐶𝑅</m:t>
                                  </m:r>
                                  <m:r>
                                    <a:rPr lang="en-GB" sz="1800">
                                      <a:effectLst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GB" sz="1800">
                                          <a:effectLst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800">
                                          <a:effectLst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GB" sz="1800">
                                          <a:effectLst/>
                                        </a:rPr>
                                        <m:t>𝑐</m:t>
                                      </m:r>
                                    </m:sub>
                                  </m:sSub>
                                  <m:r>
                                    <a:rPr lang="en-GB" sz="1800">
                                      <a:effectLst/>
                                    </a:rPr>
                                    <m:t>)</m:t>
                                  </m:r>
                                </m:e>
                              </m:func>
                            </m:oMath>
                          </a14:m>
                          <a:r>
                            <a:rPr lang="en-GB" sz="1800">
                              <a:effectLst/>
                            </a:rPr>
                            <a:t> (ambient mesocosm)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-2.717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-5.943 - -0.150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800">
                                      <a:effectLst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GB" sz="1800">
                                      <a:effectLst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GB" sz="1800">
                                      <a:effectLst/>
                                    </a:rPr>
                                    <m:t>𝐶𝑅</m:t>
                                  </m:r>
                                  <m:r>
                                    <a:rPr lang="en-GB" sz="1800">
                                      <a:effectLst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GB" sz="1800">
                                          <a:effectLst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800">
                                          <a:effectLst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GB" sz="1800">
                                          <a:effectLst/>
                                        </a:rPr>
                                        <m:t>𝑐</m:t>
                                      </m:r>
                                    </m:sub>
                                  </m:sSub>
                                  <m:r>
                                    <a:rPr lang="en-GB" sz="1800">
                                      <a:effectLst/>
                                    </a:rPr>
                                    <m:t>)</m:t>
                                  </m:r>
                                </m:e>
                              </m:func>
                            </m:oMath>
                          </a14:m>
                          <a:r>
                            <a:rPr lang="en-GB" sz="1800">
                              <a:effectLst/>
                            </a:rPr>
                            <a:t> (warm mesocosm)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-3.110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-6.126 -  -0.650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7229673"/>
                  </p:ext>
                </p:extLst>
              </p:nvPr>
            </p:nvGraphicFramePr>
            <p:xfrm>
              <a:off x="2543174" y="2231549"/>
              <a:ext cx="7705725" cy="2807173"/>
            </p:xfrm>
            <a:graphic>
              <a:graphicData uri="http://schemas.openxmlformats.org/drawingml/2006/table">
                <a:tbl>
                  <a:tblPr firstRow="1" firstCol="1" bandRow="1">
                    <a:tableStyleId>{7E9639D4-E3E2-4D34-9284-5A2195B3D0D7}</a:tableStyleId>
                  </a:tblPr>
                  <a:tblGrid>
                    <a:gridCol w="3146505"/>
                    <a:gridCol w="1669573"/>
                    <a:gridCol w="1123752"/>
                    <a:gridCol w="1765895"/>
                  </a:tblGrid>
                  <a:tr h="623817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parameter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units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estimate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95% confidence interval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 rotWithShape="0">
                          <a:blip r:embed="rId2"/>
                          <a:stretch>
                            <a:fillRect l="-193" t="-209615" r="-144874" b="-63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0.196 - 1.286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315686" r="-144874" b="-5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1.417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0.853 - 1.982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415686" r="-144874" b="-4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0.887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0.567 - 1.174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515686" r="-144874" b="-3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1.101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0.743 - 1.412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603846" r="-144874" b="-2403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-3.426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-6.335 - -0.989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717647" r="-144874" b="-1450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-2.717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-5.943 - -0.150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817647" r="-144874" b="-450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-3.110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-6.126 -  -0.650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4952447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predicts size and temperature-dependence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7229673"/>
                  </p:ext>
                </p:extLst>
              </p:nvPr>
            </p:nvGraphicFramePr>
            <p:xfrm>
              <a:off x="2543174" y="2231549"/>
              <a:ext cx="7705725" cy="2807173"/>
            </p:xfrm>
            <a:graphic>
              <a:graphicData uri="http://schemas.openxmlformats.org/drawingml/2006/table">
                <a:tbl>
                  <a:tblPr firstRow="1" firstCol="1" bandRow="1">
                    <a:tableStyleId>{7E9639D4-E3E2-4D34-9284-5A2195B3D0D7}</a:tableStyleId>
                  </a:tblPr>
                  <a:tblGrid>
                    <a:gridCol w="3146505"/>
                    <a:gridCol w="1669573"/>
                    <a:gridCol w="1123752"/>
                    <a:gridCol w="1765895"/>
                  </a:tblGrid>
                  <a:tr h="623817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parameter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units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estimate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95% confidence interval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0.196 - 1.286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𝐶𝑅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1.417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0.853 - 1.982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0.887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0.567 - 1.174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𝐶𝑅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1.101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0.743 - 1.412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GB" sz="1800">
                                        <a:effectLst/>
                                      </a:rPr>
                                      <m:t>ln</m:t>
                                    </m:r>
                                  </m:fName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  <m:r>
                                      <a:rPr lang="en-GB" sz="1800">
                                        <a:effectLst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GB" sz="1800">
                                            <a:effectLst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1800">
                                            <a:effectLst/>
                                          </a:rPr>
                                          <m:t>𝑇</m:t>
                                        </m:r>
                                      </m:e>
                                      <m:sub>
                                        <m:r>
                                          <a:rPr lang="en-GB" sz="1800">
                                            <a:effectLst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  <m:r>
                                      <a:rPr lang="en-GB" sz="1800">
                                        <a:effectLst/>
                                      </a:rPr>
                                      <m:t>)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-3.426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-6.335 - -0.989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800">
                                      <a:effectLst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GB" sz="1800">
                                      <a:effectLst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GB" sz="1800">
                                      <a:effectLst/>
                                    </a:rPr>
                                    <m:t>𝐶𝑅</m:t>
                                  </m:r>
                                  <m:r>
                                    <a:rPr lang="en-GB" sz="1800">
                                      <a:effectLst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GB" sz="1800">
                                          <a:effectLst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800">
                                          <a:effectLst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GB" sz="1800">
                                          <a:effectLst/>
                                        </a:rPr>
                                        <m:t>𝑐</m:t>
                                      </m:r>
                                    </m:sub>
                                  </m:sSub>
                                  <m:r>
                                    <a:rPr lang="en-GB" sz="1800">
                                      <a:effectLst/>
                                    </a:rPr>
                                    <m:t>)</m:t>
                                  </m:r>
                                </m:e>
                              </m:func>
                            </m:oMath>
                          </a14:m>
                          <a:r>
                            <a:rPr lang="en-GB" sz="1800">
                              <a:effectLst/>
                            </a:rPr>
                            <a:t> (ambient mesocosm)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-2.717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-5.943 - -0.150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800">
                                      <a:effectLst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GB" sz="1800">
                                      <a:effectLst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GB" sz="1800">
                                      <a:effectLst/>
                                    </a:rPr>
                                    <m:t>𝐶𝑅</m:t>
                                  </m:r>
                                  <m:r>
                                    <a:rPr lang="en-GB" sz="1800">
                                      <a:effectLst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GB" sz="1800">
                                          <a:effectLst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800">
                                          <a:effectLst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GB" sz="1800">
                                          <a:effectLst/>
                                        </a:rPr>
                                        <m:t>𝑐</m:t>
                                      </m:r>
                                    </m:sub>
                                  </m:sSub>
                                  <m:r>
                                    <a:rPr lang="en-GB" sz="1800">
                                      <a:effectLst/>
                                    </a:rPr>
                                    <m:t>)</m:t>
                                  </m:r>
                                </m:e>
                              </m:func>
                            </m:oMath>
                          </a14:m>
                          <a:r>
                            <a:rPr lang="en-GB" sz="1800">
                              <a:effectLst/>
                            </a:rPr>
                            <a:t> (warm mesocosm)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-3.110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-6.126 -  -0.650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7229673"/>
                  </p:ext>
                </p:extLst>
              </p:nvPr>
            </p:nvGraphicFramePr>
            <p:xfrm>
              <a:off x="2543174" y="2231549"/>
              <a:ext cx="7705725" cy="2807173"/>
            </p:xfrm>
            <a:graphic>
              <a:graphicData uri="http://schemas.openxmlformats.org/drawingml/2006/table">
                <a:tbl>
                  <a:tblPr firstRow="1" firstCol="1" bandRow="1">
                    <a:tableStyleId>{7E9639D4-E3E2-4D34-9284-5A2195B3D0D7}</a:tableStyleId>
                  </a:tblPr>
                  <a:tblGrid>
                    <a:gridCol w="3146505"/>
                    <a:gridCol w="1669573"/>
                    <a:gridCol w="1123752"/>
                    <a:gridCol w="1765895"/>
                  </a:tblGrid>
                  <a:tr h="623817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parameter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units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estimate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95% confidence interval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 rotWithShape="0">
                          <a:blip r:embed="rId2"/>
                          <a:stretch>
                            <a:fillRect l="-193" t="-209615" r="-144874" b="-63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0.196 - 1.286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315686" r="-144874" b="-5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1.417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0.853 - 1.982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415686" r="-144874" b="-4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0.887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0.567 - 1.174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515686" r="-144874" b="-3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1.101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0.743 - 1.412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603846" r="-144874" b="-2403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-3.426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-6.335 - -0.989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717647" r="-144874" b="-1450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-2.717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-5.943 - -0.150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817647" r="-144874" b="-450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-3.110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-6.126 -  -0.650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</a:tbl>
              </a:graphicData>
            </a:graphic>
          </p:graphicFrame>
        </mc:Fallback>
      </mc:AlternateContent>
      <p:sp>
        <p:nvSpPr>
          <p:cNvPr id="4" name="Oval 3"/>
          <p:cNvSpPr/>
          <p:nvPr/>
        </p:nvSpPr>
        <p:spPr>
          <a:xfrm>
            <a:off x="7153275" y="2828130"/>
            <a:ext cx="1485899" cy="696119"/>
          </a:xfrm>
          <a:prstGeom prst="ellipse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295650" y="2828129"/>
            <a:ext cx="1485899" cy="696119"/>
          </a:xfrm>
          <a:prstGeom prst="ellipse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861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predicts size and temperature-dependence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7229673"/>
                  </p:ext>
                </p:extLst>
              </p:nvPr>
            </p:nvGraphicFramePr>
            <p:xfrm>
              <a:off x="2543174" y="2231549"/>
              <a:ext cx="7705725" cy="2807173"/>
            </p:xfrm>
            <a:graphic>
              <a:graphicData uri="http://schemas.openxmlformats.org/drawingml/2006/table">
                <a:tbl>
                  <a:tblPr firstRow="1" firstCol="1" bandRow="1">
                    <a:tableStyleId>{7E9639D4-E3E2-4D34-9284-5A2195B3D0D7}</a:tableStyleId>
                  </a:tblPr>
                  <a:tblGrid>
                    <a:gridCol w="3146505"/>
                    <a:gridCol w="1669573"/>
                    <a:gridCol w="1123752"/>
                    <a:gridCol w="1765895"/>
                  </a:tblGrid>
                  <a:tr h="623817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parameter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units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estimate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95% confidence interval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0.196 - 1.286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𝐶𝑅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1.417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0.853 - 1.982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0.887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0.567 - 1.174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𝐶𝑅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1.101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0.743 - 1.412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GB" sz="1800">
                                        <a:effectLst/>
                                      </a:rPr>
                                      <m:t>ln</m:t>
                                    </m:r>
                                  </m:fName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  <m:r>
                                      <a:rPr lang="en-GB" sz="1800">
                                        <a:effectLst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GB" sz="1800">
                                            <a:effectLst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1800">
                                            <a:effectLst/>
                                          </a:rPr>
                                          <m:t>𝑇</m:t>
                                        </m:r>
                                      </m:e>
                                      <m:sub>
                                        <m:r>
                                          <a:rPr lang="en-GB" sz="1800">
                                            <a:effectLst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  <m:r>
                                      <a:rPr lang="en-GB" sz="1800">
                                        <a:effectLst/>
                                      </a:rPr>
                                      <m:t>)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-3.426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-6.335 - -0.989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800">
                                      <a:effectLst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GB" sz="1800">
                                      <a:effectLst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GB" sz="1800">
                                      <a:effectLst/>
                                    </a:rPr>
                                    <m:t>𝐶𝑅</m:t>
                                  </m:r>
                                  <m:r>
                                    <a:rPr lang="en-GB" sz="1800">
                                      <a:effectLst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GB" sz="1800">
                                          <a:effectLst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800">
                                          <a:effectLst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GB" sz="1800">
                                          <a:effectLst/>
                                        </a:rPr>
                                        <m:t>𝑐</m:t>
                                      </m:r>
                                    </m:sub>
                                  </m:sSub>
                                  <m:r>
                                    <a:rPr lang="en-GB" sz="1800">
                                      <a:effectLst/>
                                    </a:rPr>
                                    <m:t>)</m:t>
                                  </m:r>
                                </m:e>
                              </m:func>
                            </m:oMath>
                          </a14:m>
                          <a:r>
                            <a:rPr lang="en-GB" sz="1800">
                              <a:effectLst/>
                            </a:rPr>
                            <a:t> (ambient mesocosm)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-2.717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-5.943 - -0.150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800">
                                      <a:effectLst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GB" sz="1800">
                                      <a:effectLst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GB" sz="1800">
                                      <a:effectLst/>
                                    </a:rPr>
                                    <m:t>𝐶𝑅</m:t>
                                  </m:r>
                                  <m:r>
                                    <a:rPr lang="en-GB" sz="1800">
                                      <a:effectLst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GB" sz="1800">
                                          <a:effectLst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800">
                                          <a:effectLst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GB" sz="1800">
                                          <a:effectLst/>
                                        </a:rPr>
                                        <m:t>𝑐</m:t>
                                      </m:r>
                                    </m:sub>
                                  </m:sSub>
                                  <m:r>
                                    <a:rPr lang="en-GB" sz="1800">
                                      <a:effectLst/>
                                    </a:rPr>
                                    <m:t>)</m:t>
                                  </m:r>
                                </m:e>
                              </m:func>
                            </m:oMath>
                          </a14:m>
                          <a:r>
                            <a:rPr lang="en-GB" sz="1800">
                              <a:effectLst/>
                            </a:rPr>
                            <a:t> (warm mesocosm)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-3.110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-6.126 -  -0.650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7229673"/>
                  </p:ext>
                </p:extLst>
              </p:nvPr>
            </p:nvGraphicFramePr>
            <p:xfrm>
              <a:off x="2543174" y="2231549"/>
              <a:ext cx="7705725" cy="2807173"/>
            </p:xfrm>
            <a:graphic>
              <a:graphicData uri="http://schemas.openxmlformats.org/drawingml/2006/table">
                <a:tbl>
                  <a:tblPr firstRow="1" firstCol="1" bandRow="1">
                    <a:tableStyleId>{7E9639D4-E3E2-4D34-9284-5A2195B3D0D7}</a:tableStyleId>
                  </a:tblPr>
                  <a:tblGrid>
                    <a:gridCol w="3146505"/>
                    <a:gridCol w="1669573"/>
                    <a:gridCol w="1123752"/>
                    <a:gridCol w="1765895"/>
                  </a:tblGrid>
                  <a:tr h="623817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parameter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units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estimate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95% confidence interval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 rotWithShape="0">
                          <a:blip r:embed="rId2"/>
                          <a:stretch>
                            <a:fillRect l="-193" t="-209615" r="-144874" b="-63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0.196 - 1.286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315686" r="-144874" b="-5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1.417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0.853 - 1.982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415686" r="-144874" b="-4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0.887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0.567 - 1.174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515686" r="-144874" b="-3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1.101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0.743 - 1.412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603846" r="-144874" b="-2403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-3.426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-6.335 - -0.989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717647" r="-144874" b="-1450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-2.717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-5.943 - -0.150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817647" r="-144874" b="-450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-3.110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-6.126 -  -0.650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</a:tbl>
              </a:graphicData>
            </a:graphic>
          </p:graphicFrame>
        </mc:Fallback>
      </mc:AlternateContent>
      <p:sp>
        <p:nvSpPr>
          <p:cNvPr id="5" name="Oval 4"/>
          <p:cNvSpPr/>
          <p:nvPr/>
        </p:nvSpPr>
        <p:spPr>
          <a:xfrm>
            <a:off x="7153275" y="3495673"/>
            <a:ext cx="1485899" cy="696119"/>
          </a:xfrm>
          <a:prstGeom prst="ellipse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362325" y="3495673"/>
            <a:ext cx="1485899" cy="696119"/>
          </a:xfrm>
          <a:prstGeom prst="ellipse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9779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predicts size and temperature-dependence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7229673"/>
                  </p:ext>
                </p:extLst>
              </p:nvPr>
            </p:nvGraphicFramePr>
            <p:xfrm>
              <a:off x="2543174" y="2231549"/>
              <a:ext cx="7705725" cy="2807173"/>
            </p:xfrm>
            <a:graphic>
              <a:graphicData uri="http://schemas.openxmlformats.org/drawingml/2006/table">
                <a:tbl>
                  <a:tblPr firstRow="1" firstCol="1" bandRow="1">
                    <a:tableStyleId>{7E9639D4-E3E2-4D34-9284-5A2195B3D0D7}</a:tableStyleId>
                  </a:tblPr>
                  <a:tblGrid>
                    <a:gridCol w="3146505"/>
                    <a:gridCol w="1669573"/>
                    <a:gridCol w="1123752"/>
                    <a:gridCol w="1765895"/>
                  </a:tblGrid>
                  <a:tr h="623817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parameter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units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estimate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95% confidence interval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0.196 - 1.286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𝐸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𝐶𝑅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1.417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0.853 - 1.982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0.887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0.567 - 1.174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𝛼</m:t>
                                    </m:r>
                                  </m:e>
                                  <m:sub>
                                    <m:r>
                                      <a:rPr lang="en-GB" sz="1800">
                                        <a:effectLst/>
                                      </a:rPr>
                                      <m:t>𝐶𝑅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1.101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0.743 - 1.412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unc>
                                  <m:funcPr>
                                    <m:ctrlPr>
                                      <a:rPr lang="en-GB" sz="1800">
                                        <a:effectLst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GB" sz="1800">
                                        <a:effectLst/>
                                      </a:rPr>
                                      <m:t>ln</m:t>
                                    </m:r>
                                  </m:fName>
                                  <m:e>
                                    <m:r>
                                      <a:rPr lang="en-GB" sz="1800">
                                        <a:effectLst/>
                                      </a:rPr>
                                      <m:t>𝐺𝑃𝑃</m:t>
                                    </m:r>
                                    <m:r>
                                      <a:rPr lang="en-GB" sz="1800">
                                        <a:effectLst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GB" sz="1800">
                                            <a:effectLst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GB" sz="1800">
                                            <a:effectLst/>
                                          </a:rPr>
                                          <m:t>𝑇</m:t>
                                        </m:r>
                                      </m:e>
                                      <m:sub>
                                        <m:r>
                                          <a:rPr lang="en-GB" sz="1800">
                                            <a:effectLst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  <m:r>
                                      <a:rPr lang="en-GB" sz="1800">
                                        <a:effectLst/>
                                      </a:rPr>
                                      <m:t>)</m:t>
                                    </m:r>
                                  </m:e>
                                </m:func>
                              </m:oMath>
                            </m:oMathPara>
                          </a14:m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-3.426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-6.335 - -0.989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800">
                                      <a:effectLst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GB" sz="1800">
                                      <a:effectLst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GB" sz="1800">
                                      <a:effectLst/>
                                    </a:rPr>
                                    <m:t>𝐶𝑅</m:t>
                                  </m:r>
                                  <m:r>
                                    <a:rPr lang="en-GB" sz="1800">
                                      <a:effectLst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GB" sz="1800">
                                          <a:effectLst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800">
                                          <a:effectLst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GB" sz="1800">
                                          <a:effectLst/>
                                        </a:rPr>
                                        <m:t>𝑐</m:t>
                                      </m:r>
                                    </m:sub>
                                  </m:sSub>
                                  <m:r>
                                    <a:rPr lang="en-GB" sz="1800">
                                      <a:effectLst/>
                                    </a:rPr>
                                    <m:t>)</m:t>
                                  </m:r>
                                </m:e>
                              </m:func>
                            </m:oMath>
                          </a14:m>
                          <a:r>
                            <a:rPr lang="en-GB" sz="1800">
                              <a:effectLst/>
                            </a:rPr>
                            <a:t> (ambient mesocosm)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-2.717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-5.943 - -0.150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func>
                                <m:funcPr>
                                  <m:ctrlPr>
                                    <a:rPr lang="en-GB" sz="1800">
                                      <a:effectLst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GB" sz="1800">
                                      <a:effectLst/>
                                    </a:rPr>
                                    <m:t>ln</m:t>
                                  </m:r>
                                </m:fName>
                                <m:e>
                                  <m:r>
                                    <a:rPr lang="en-GB" sz="1800">
                                      <a:effectLst/>
                                    </a:rPr>
                                    <m:t>𝐶𝑅</m:t>
                                  </m:r>
                                  <m:r>
                                    <a:rPr lang="en-GB" sz="1800">
                                      <a:effectLst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GB" sz="1800">
                                          <a:effectLst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800">
                                          <a:effectLst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GB" sz="1800">
                                          <a:effectLst/>
                                        </a:rPr>
                                        <m:t>𝑐</m:t>
                                      </m:r>
                                    </m:sub>
                                  </m:sSub>
                                  <m:r>
                                    <a:rPr lang="en-GB" sz="1800">
                                      <a:effectLst/>
                                    </a:rPr>
                                    <m:t>)</m:t>
                                  </m:r>
                                </m:e>
                              </m:func>
                            </m:oMath>
                          </a14:m>
                          <a:r>
                            <a:rPr lang="en-GB" sz="1800">
                              <a:effectLst/>
                            </a:rPr>
                            <a:t> (warm mesocosm)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-3.110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-6.126 -  -0.650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67229673"/>
                  </p:ext>
                </p:extLst>
              </p:nvPr>
            </p:nvGraphicFramePr>
            <p:xfrm>
              <a:off x="2543174" y="2231549"/>
              <a:ext cx="7705725" cy="2807173"/>
            </p:xfrm>
            <a:graphic>
              <a:graphicData uri="http://schemas.openxmlformats.org/drawingml/2006/table">
                <a:tbl>
                  <a:tblPr firstRow="1" firstCol="1" bandRow="1">
                    <a:tableStyleId>{7E9639D4-E3E2-4D34-9284-5A2195B3D0D7}</a:tableStyleId>
                  </a:tblPr>
                  <a:tblGrid>
                    <a:gridCol w="3146505"/>
                    <a:gridCol w="1669573"/>
                    <a:gridCol w="1123752"/>
                    <a:gridCol w="1765895"/>
                  </a:tblGrid>
                  <a:tr h="623817"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parameter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units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estimate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95% confidence interval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ctr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ctr">
                        <a:blipFill rotWithShape="0">
                          <a:blip r:embed="rId2"/>
                          <a:stretch>
                            <a:fillRect l="-193" t="-209615" r="-144874" b="-63461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0.196 - 1.286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315686" r="-144874" b="-5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eV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1.417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0.853 - 1.982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415686" r="-144874" b="-4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0.887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0.567 - 1.174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515686" r="-144874" b="-34705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1.101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0.743 - 1.412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603846" r="-144874" b="-24038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-3.426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-6.335 - -0.989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717647" r="-144874" b="-1450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-2.717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-5.943 - -0.150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  <a:tr h="31190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 anchor="b">
                        <a:blipFill rotWithShape="0">
                          <a:blip r:embed="rId2"/>
                          <a:stretch>
                            <a:fillRect l="-193" t="-817647" r="-144874" b="-450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µmol O</a:t>
                          </a:r>
                          <a:r>
                            <a:rPr lang="en-GB" sz="1800" baseline="-25000">
                              <a:effectLst/>
                            </a:rPr>
                            <a:t>2</a:t>
                          </a:r>
                          <a:r>
                            <a:rPr lang="en-GB" sz="1800">
                              <a:effectLst/>
                            </a:rPr>
                            <a:t> L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r>
                            <a:rPr lang="en-GB" sz="1800">
                              <a:effectLst/>
                            </a:rPr>
                            <a:t> hr</a:t>
                          </a:r>
                          <a:r>
                            <a:rPr lang="en-GB" sz="1800" baseline="30000">
                              <a:effectLst/>
                            </a:rPr>
                            <a:t>-1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>
                              <a:effectLst/>
                            </a:rPr>
                            <a:t>-3.110</a:t>
                          </a:r>
                          <a:endParaRPr lang="en-GB" sz="180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  <a:tc>
                      <a:txBody>
                        <a:bodyPr/>
                        <a:lstStyle/>
                        <a:p>
                          <a:pPr marL="0" marR="0" algn="ct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GB" sz="1800" dirty="0">
                              <a:effectLst/>
                            </a:rPr>
                            <a:t>-6.126 -  -0.650</a:t>
                          </a:r>
                          <a:endParaRPr lang="en-GB" sz="1800" dirty="0">
                            <a:effectLst/>
                            <a:latin typeface="Calibri" charset="0"/>
                            <a:ea typeface="Calibri" charset="0"/>
                            <a:cs typeface="Times New Roman" charset="0"/>
                          </a:endParaRPr>
                        </a:p>
                      </a:txBody>
                      <a:tcPr marL="68580" marR="68580" marT="0" marB="0" anchor="b"/>
                    </a:tc>
                  </a:tr>
                </a:tbl>
              </a:graphicData>
            </a:graphic>
          </p:graphicFrame>
        </mc:Fallback>
      </mc:AlternateContent>
      <p:sp>
        <p:nvSpPr>
          <p:cNvPr id="6" name="Oval 5"/>
          <p:cNvSpPr/>
          <p:nvPr/>
        </p:nvSpPr>
        <p:spPr>
          <a:xfrm>
            <a:off x="7205661" y="4427495"/>
            <a:ext cx="1485899" cy="696119"/>
          </a:xfrm>
          <a:prstGeom prst="ellipse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90725" y="4427495"/>
            <a:ext cx="4010025" cy="696119"/>
          </a:xfrm>
          <a:prstGeom prst="ellipse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287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does a pretty good job!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382" y="1532217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2935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Paradoxical result?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0" y="1690688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145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measurements of metabolism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86" y="2245811"/>
            <a:ext cx="3585529" cy="268914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46686" y="1876479"/>
            <a:ext cx="3231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Bottle incubations </a:t>
            </a:r>
            <a:r>
              <a:rPr lang="mr-IN" dirty="0" smtClean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i="1" dirty="0" smtClean="0">
                <a:latin typeface="Calibri" charset="0"/>
                <a:ea typeface="Calibri" charset="0"/>
                <a:cs typeface="Calibri" charset="0"/>
              </a:rPr>
              <a:t>in vivo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6685" y="5009826"/>
            <a:ext cx="35855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Snapshot in time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Single community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Control over environmental variables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1545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Zero-sum </a:t>
            </a:r>
            <a:r>
              <a:rPr lang="en-US" dirty="0" smtClean="0"/>
              <a:t>dynamics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597" y="1690688"/>
            <a:ext cx="5221605" cy="4351338"/>
          </a:xfrm>
        </p:spPr>
      </p:pic>
      <p:cxnSp>
        <p:nvCxnSpPr>
          <p:cNvPr id="10" name="Straight Arrow Connector 9"/>
          <p:cNvCxnSpPr/>
          <p:nvPr/>
        </p:nvCxnSpPr>
        <p:spPr>
          <a:xfrm flipV="1">
            <a:off x="2687255" y="2231868"/>
            <a:ext cx="757" cy="5357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709546" y="2242697"/>
            <a:ext cx="0" cy="5357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Rectangle 17"/>
              <p:cNvSpPr/>
              <p:nvPr/>
            </p:nvSpPr>
            <p:spPr>
              <a:xfrm>
                <a:off x="1789675" y="2237307"/>
                <a:ext cx="1069030" cy="5465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en-US" sz="2400">
                              <a:latin typeface="Cambria Math" charset="0"/>
                            </a:rPr>
                          </m:ctrlPr>
                        </m:barPr>
                        <m:e>
                          <m:sSubSup>
                            <m:sSubSupPr>
                              <m:ctrlPr>
                                <a:rPr lang="en-US" sz="240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charset="0"/>
                                </a:rPr>
                                <m:t>𝑎</m:t>
                              </m:r>
                            </m:sup>
                          </m:sSubSup>
                        </m:e>
                      </m:ba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9675" y="2237307"/>
                <a:ext cx="1069030" cy="54656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/>
              <p:cNvSpPr txBox="1"/>
              <p:nvPr/>
            </p:nvSpPr>
            <p:spPr>
              <a:xfrm>
                <a:off x="2999852" y="2259278"/>
                <a:ext cx="59586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GB" sz="2400" b="0" i="1" smtClean="0">
                              <a:latin typeface="Cambria Math" charset="0"/>
                            </a:rPr>
                            <m:t>𝑛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charset="0"/>
                            </a:rPr>
                            <m:t>𝑡𝑜𝑡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9852" y="2259278"/>
                <a:ext cx="595869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6122" r="-4082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98296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Zero-sum </a:t>
            </a:r>
            <a:r>
              <a:rPr lang="en-US" dirty="0" smtClean="0"/>
              <a:t>dynamics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48004" y="3409621"/>
            <a:ext cx="3904995" cy="715089"/>
          </a:xfrm>
          <a:prstGeom prst="roundRect">
            <a:avLst/>
          </a:prstGeom>
          <a:ln w="28575">
            <a:solidFill>
              <a:srgbClr val="00B0F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Slope = </a:t>
            </a:r>
            <a:r>
              <a:rPr lang="en-US" dirty="0" smtClean="0"/>
              <a:t>- 1.16 (95% CI: -1.58 - -0.86)</a:t>
            </a:r>
            <a:endParaRPr lang="en-US" dirty="0" smtClean="0"/>
          </a:p>
          <a:p>
            <a:r>
              <a:rPr lang="en-US" dirty="0" smtClean="0"/>
              <a:t>Not </a:t>
            </a:r>
            <a:r>
              <a:rPr lang="en-US" dirty="0" smtClean="0"/>
              <a:t>different </a:t>
            </a:r>
            <a:r>
              <a:rPr lang="en-US" dirty="0" smtClean="0"/>
              <a:t>from -1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597" y="1690688"/>
            <a:ext cx="5221605" cy="4351338"/>
          </a:xfrm>
        </p:spPr>
      </p:pic>
      <p:cxnSp>
        <p:nvCxnSpPr>
          <p:cNvPr id="10" name="Straight Arrow Connector 9"/>
          <p:cNvCxnSpPr/>
          <p:nvPr/>
        </p:nvCxnSpPr>
        <p:spPr>
          <a:xfrm flipV="1">
            <a:off x="2687255" y="2231868"/>
            <a:ext cx="757" cy="5357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709546" y="2242697"/>
            <a:ext cx="0" cy="5357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Rectangle 17"/>
              <p:cNvSpPr/>
              <p:nvPr/>
            </p:nvSpPr>
            <p:spPr>
              <a:xfrm>
                <a:off x="1789675" y="2237307"/>
                <a:ext cx="1069030" cy="5465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en-US" sz="2400">
                              <a:latin typeface="Cambria Math" charset="0"/>
                            </a:rPr>
                          </m:ctrlPr>
                        </m:barPr>
                        <m:e>
                          <m:sSubSup>
                            <m:sSubSupPr>
                              <m:ctrlPr>
                                <a:rPr lang="en-US" sz="240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charset="0"/>
                                </a:rPr>
                                <m:t>𝑎</m:t>
                              </m:r>
                            </m:sup>
                          </m:sSubSup>
                        </m:e>
                      </m:ba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9675" y="2237307"/>
                <a:ext cx="1069030" cy="54656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/>
              <p:cNvSpPr txBox="1"/>
              <p:nvPr/>
            </p:nvSpPr>
            <p:spPr>
              <a:xfrm>
                <a:off x="2999852" y="2259278"/>
                <a:ext cx="59586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GB" sz="2400" b="0" i="1" smtClean="0">
                              <a:latin typeface="Cambria Math" charset="0"/>
                            </a:rPr>
                            <m:t>𝑛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charset="0"/>
                            </a:rPr>
                            <m:t>𝑡𝑜𝑡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9852" y="2259278"/>
                <a:ext cx="595869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6122" r="-4082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2341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Zero-sum </a:t>
            </a:r>
            <a:r>
              <a:rPr lang="en-US" dirty="0" smtClean="0"/>
              <a:t>dynamics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48004" y="3409621"/>
            <a:ext cx="3904995" cy="715089"/>
          </a:xfrm>
          <a:prstGeom prst="roundRect">
            <a:avLst/>
          </a:prstGeom>
          <a:ln w="28575">
            <a:solidFill>
              <a:srgbClr val="00B0F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Slope = </a:t>
            </a:r>
            <a:r>
              <a:rPr lang="en-US" dirty="0" smtClean="0"/>
              <a:t>- 1.16 (95% CI: -1.58 - -0.86)</a:t>
            </a:r>
            <a:endParaRPr lang="en-US" dirty="0" smtClean="0"/>
          </a:p>
          <a:p>
            <a:r>
              <a:rPr lang="en-US" dirty="0" smtClean="0"/>
              <a:t>Not </a:t>
            </a:r>
            <a:r>
              <a:rPr lang="en-US" dirty="0" smtClean="0"/>
              <a:t>different </a:t>
            </a:r>
            <a:r>
              <a:rPr lang="en-US" dirty="0" smtClean="0"/>
              <a:t>from -1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2597" y="1690688"/>
            <a:ext cx="5221605" cy="4351338"/>
          </a:xfrm>
        </p:spPr>
      </p:pic>
      <p:sp>
        <p:nvSpPr>
          <p:cNvPr id="9" name="TextBox 8"/>
          <p:cNvSpPr txBox="1"/>
          <p:nvPr/>
        </p:nvSpPr>
        <p:spPr>
          <a:xfrm>
            <a:off x="1048003" y="4614586"/>
            <a:ext cx="3904996" cy="1021556"/>
          </a:xfrm>
          <a:prstGeom prst="roundRect">
            <a:avLst/>
          </a:prstGeom>
          <a:ln w="28575">
            <a:solidFill>
              <a:srgbClr val="00B0F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Nutrient concentrations are going to be key for determining response to warming.</a:t>
            </a:r>
            <a:endParaRPr lang="en-US" dirty="0" smtClean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2687255" y="2231868"/>
            <a:ext cx="757" cy="5357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709546" y="2242697"/>
            <a:ext cx="0" cy="5357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Rectangle 17"/>
              <p:cNvSpPr/>
              <p:nvPr/>
            </p:nvSpPr>
            <p:spPr>
              <a:xfrm>
                <a:off x="1789675" y="2237307"/>
                <a:ext cx="1069030" cy="54656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ar>
                        <m:barPr>
                          <m:pos m:val="top"/>
                          <m:ctrlPr>
                            <a:rPr lang="en-US" sz="2400">
                              <a:latin typeface="Cambria Math" charset="0"/>
                            </a:rPr>
                          </m:ctrlPr>
                        </m:barPr>
                        <m:e>
                          <m:sSubSup>
                            <m:sSubSupPr>
                              <m:ctrlPr>
                                <a:rPr lang="en-US" sz="2400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charset="0"/>
                                </a:rPr>
                                <m:t>𝑎</m:t>
                              </m:r>
                            </m:sup>
                          </m:sSubSup>
                        </m:e>
                      </m:ba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8" name="Rectangle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89675" y="2237307"/>
                <a:ext cx="1069030" cy="54656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/>
              <p:cNvSpPr txBox="1"/>
              <p:nvPr/>
            </p:nvSpPr>
            <p:spPr>
              <a:xfrm>
                <a:off x="2999852" y="2259278"/>
                <a:ext cx="595869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GB" sz="2400" b="0" i="1" smtClean="0">
                              <a:latin typeface="Cambria Math" charset="0"/>
                            </a:rPr>
                            <m:t>𝑛</m:t>
                          </m:r>
                        </m:e>
                        <m:sub>
                          <m:r>
                            <a:rPr lang="en-GB" sz="2400" b="0" i="1" smtClean="0">
                              <a:latin typeface="Cambria Math" charset="0"/>
                            </a:rPr>
                            <m:t>𝑡𝑜𝑡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9852" y="2259278"/>
                <a:ext cx="595869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6122" r="-4082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0855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Empirically validated some key assumptions of metabolic theory and zero sum dynamics</a:t>
            </a:r>
          </a:p>
          <a:p>
            <a:r>
              <a:rPr lang="en-US" dirty="0" smtClean="0"/>
              <a:t>Can potentially estimate metabolism purely from the size distribution of a plankton community!</a:t>
            </a:r>
          </a:p>
        </p:txBody>
      </p:sp>
    </p:spTree>
    <p:extLst>
      <p:ext uri="{BB962C8B-B14F-4D97-AF65-F5344CB8AC3E}">
        <p14:creationId xmlns:p14="http://schemas.microsoft.com/office/powerpoint/2010/main" val="5795864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 for listening!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209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measurements of metabolism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86" y="2245811"/>
            <a:ext cx="3585529" cy="268914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46686" y="1876479"/>
            <a:ext cx="3231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Bottle incubations </a:t>
            </a:r>
            <a:r>
              <a:rPr lang="mr-IN" dirty="0" smtClean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i="1" dirty="0" smtClean="0">
                <a:latin typeface="Calibri" charset="0"/>
                <a:ea typeface="Calibri" charset="0"/>
                <a:cs typeface="Calibri" charset="0"/>
              </a:rPr>
              <a:t>in vivo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7702" y="2325239"/>
            <a:ext cx="4217148" cy="25302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653778" y="1899726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Gas measurements </a:t>
            </a:r>
            <a:r>
              <a:rPr lang="mr-IN" dirty="0" smtClean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i="1" dirty="0" smtClean="0">
                <a:latin typeface="Calibri" charset="0"/>
                <a:ea typeface="Calibri" charset="0"/>
                <a:cs typeface="Calibri" charset="0"/>
              </a:rPr>
              <a:t>in situ</a:t>
            </a:r>
            <a:endParaRPr lang="en-US" i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6685" y="5009826"/>
            <a:ext cx="35855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Snapshot in time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Single community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Control over environmental variables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647702" y="5009826"/>
            <a:ext cx="42171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Integrates over large areas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Many communities and many different environmental conditions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9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measurements of metabolism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46686" y="1876479"/>
            <a:ext cx="3231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Bottle incubations </a:t>
            </a:r>
            <a:r>
              <a:rPr lang="mr-IN" dirty="0" smtClean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i="1" dirty="0" smtClean="0">
                <a:latin typeface="Calibri" charset="0"/>
                <a:ea typeface="Calibri" charset="0"/>
                <a:cs typeface="Calibri" charset="0"/>
              </a:rPr>
              <a:t>in vivo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53778" y="1899726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Gas measurements </a:t>
            </a:r>
            <a:r>
              <a:rPr lang="mr-IN" dirty="0" smtClean="0">
                <a:latin typeface="Calibri" charset="0"/>
                <a:ea typeface="Calibri" charset="0"/>
                <a:cs typeface="Calibri" charset="0"/>
              </a:rPr>
              <a:t>–</a:t>
            </a:r>
            <a:r>
              <a:rPr lang="en-US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i="1" dirty="0" smtClean="0">
                <a:latin typeface="Calibri" charset="0"/>
                <a:ea typeface="Calibri" charset="0"/>
                <a:cs typeface="Calibri" charset="0"/>
              </a:rPr>
              <a:t>in situ</a:t>
            </a:r>
            <a:endParaRPr lang="en-US" i="1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6686" y="2245811"/>
            <a:ext cx="35855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M</a:t>
            </a:r>
            <a:r>
              <a:rPr lang="en-US" dirty="0" smtClean="0"/>
              <a:t>ost of the open ocean is net heterotrophic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653778" y="2245810"/>
            <a:ext cx="4325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M</a:t>
            </a:r>
            <a:r>
              <a:rPr lang="en-US" dirty="0" smtClean="0"/>
              <a:t>ost of the open ocean is </a:t>
            </a:r>
            <a:r>
              <a:rPr lang="en-US" smtClean="0"/>
              <a:t>net autotrophic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855" y="2892141"/>
            <a:ext cx="4845623" cy="2945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580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Crash course in metabolic theory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2544807"/>
            <a:ext cx="1042003" cy="137949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4301075" y="5443538"/>
                <a:ext cx="4214275" cy="7832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𝑏</m:t>
                          </m:r>
                        </m:e>
                        <m:sub>
                          <m:r>
                            <a:rPr lang="en-US" sz="2800" i="1">
                              <a:latin typeface="Cambria Math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GB" sz="2800" i="1">
                              <a:latin typeface="Cambria Math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GB" sz="28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sz="2800" i="1">
                                  <a:latin typeface="Cambria Math" charset="0"/>
                                </a:rPr>
                                <m:t>𝑐</m:t>
                              </m:r>
                            </m:sub>
                          </m:sSub>
                        </m:e>
                      </m:d>
                      <m:sSubSup>
                        <m:sSubSupPr>
                          <m:ctrlPr>
                            <a:rPr lang="en-GB" sz="280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GB" sz="2800" i="1">
                              <a:latin typeface="Cambria Math" charset="0"/>
                            </a:rPr>
                            <m:t>𝑚</m:t>
                          </m:r>
                        </m:e>
                        <m:sub>
                          <m:r>
                            <a:rPr lang="en-GB" sz="28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GB" sz="2800" i="1">
                              <a:latin typeface="Cambria Math" charset="0"/>
                            </a:rPr>
                            <m:t>𝑎</m:t>
                          </m:r>
                        </m:sup>
                      </m:sSubSup>
                      <m:sSup>
                        <m:sSup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d>
                            <m:dPr>
                              <m:begChr m:val=""/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𝐸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(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80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𝑘𝑇</m:t>
                                  </m:r>
                                </m:den>
                              </m:f>
                            </m:e>
                          </m:d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1075" y="5443538"/>
                <a:ext cx="4214275" cy="78329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53848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Crash course in metabolic theory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2544807"/>
            <a:ext cx="1042003" cy="137949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4301075" y="5443538"/>
                <a:ext cx="4214275" cy="78329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i="1">
                              <a:latin typeface="Cambria Math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latin typeface="Cambria Math" charset="0"/>
                            </a:rPr>
                            <m:t>𝑒</m:t>
                          </m:r>
                        </m:e>
                        <m:sup>
                          <m:d>
                            <m:dPr>
                              <m:begChr m:val=""/>
                              <m:ctrlPr>
                                <a:rPr lang="en-US" sz="2800" i="1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sz="2800" i="1">
                                  <a:latin typeface="Cambria Math" charset="0"/>
                                </a:rPr>
                                <m:t>𝐸</m:t>
                              </m:r>
                              <m:r>
                                <a:rPr lang="en-US" sz="2800">
                                  <a:latin typeface="Cambria Math" charset="0"/>
                                </a:rPr>
                                <m:t>(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</m:t>
                                  </m:r>
                                  <m:sSub>
                                    <m:sSubPr>
                                      <m:ctrlPr>
                                        <a:rPr lang="en-US" sz="2800" i="1">
                                          <a:latin typeface="Cambria Math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𝑇</m:t>
                                      </m:r>
                                    </m:e>
                                    <m:sub>
                                      <m:r>
                                        <a:rPr lang="en-US" sz="2800" i="1">
                                          <a:latin typeface="Cambria Math" charset="0"/>
                                        </a:rPr>
                                        <m:t>𝑐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800">
                                  <a:latin typeface="Cambria Math" charset="0"/>
                                </a:rPr>
                                <m:t>−</m:t>
                              </m:r>
                              <m:f>
                                <m:fPr>
                                  <m:ctrlPr>
                                    <a:rPr lang="en-US" sz="2800" i="1">
                                      <a:latin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800">
                                      <a:latin typeface="Cambria Math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800" i="1">
                                      <a:latin typeface="Cambria Math" charset="0"/>
                                    </a:rPr>
                                    <m:t>𝑘𝑇</m:t>
                                  </m:r>
                                </m:den>
                              </m:f>
                            </m:e>
                          </m:d>
                        </m:sup>
                      </m:s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1075" y="5443538"/>
                <a:ext cx="4214275" cy="78329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287665" y="3905252"/>
            <a:ext cx="26902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🔥🔥🔥🔥🔥🔥🔥</a:t>
            </a:r>
            <a:endParaRPr lang="en-US" sz="2400" dirty="0"/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/>
              <p:cNvSpPr txBox="1"/>
              <p:nvPr/>
            </p:nvSpPr>
            <p:spPr>
              <a:xfrm>
                <a:off x="7486650" y="5373518"/>
                <a:ext cx="439102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charset="0"/>
                      </a:rPr>
                      <m:t>𝐸</m:t>
                    </m:r>
                  </m:oMath>
                </a14:m>
                <a:r>
                  <a:rPr lang="en-US" dirty="0" smtClean="0"/>
                  <a:t> previously found to be around 0.8 eV for photosynthesis and &gt; 1 for respiration in phytoplankton</a:t>
                </a:r>
                <a:endParaRPr lang="en-US" dirty="0"/>
              </a:p>
            </p:txBody>
          </p:sp>
        </mc:Choice>
        <mc:Fallback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86650" y="5373518"/>
                <a:ext cx="4391025" cy="923330"/>
              </a:xfrm>
              <a:prstGeom prst="rect">
                <a:avLst/>
              </a:prstGeom>
              <a:blipFill rotWithShape="0">
                <a:blip r:embed="rId4"/>
                <a:stretch>
                  <a:fillRect l="-1111" t="-3289" b="-9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30916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Crash course in metabolic theory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4095750" y="5691188"/>
                <a:ext cx="4214275" cy="5246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80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GB" sz="2800" i="1">
                              <a:latin typeface="Cambria Math" charset="0"/>
                            </a:rPr>
                            <m:t>𝑚</m:t>
                          </m:r>
                        </m:e>
                        <m:sub>
                          <m:r>
                            <a:rPr lang="en-GB" sz="28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GB" sz="2800" i="1">
                              <a:latin typeface="Cambria Math" charset="0"/>
                            </a:rPr>
                            <m:t>𝑎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5750" y="5691188"/>
                <a:ext cx="4214275" cy="524631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7477125" y="5569488"/>
                <a:ext cx="439102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charset="0"/>
                      </a:rPr>
                      <m:t>𝑎</m:t>
                    </m:r>
                  </m:oMath>
                </a14:m>
                <a:r>
                  <a:rPr lang="en-US" dirty="0" smtClean="0"/>
                  <a:t> previously found to be around 0.75 in most animals, but around 1 for phytoplankton</a:t>
                </a:r>
                <a:endParaRPr lang="en-US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7125" y="5569488"/>
                <a:ext cx="4391025" cy="646331"/>
              </a:xfrm>
              <a:prstGeom prst="rect">
                <a:avLst/>
              </a:prstGeom>
              <a:blipFill rotWithShape="0">
                <a:blip r:embed="rId3"/>
                <a:stretch>
                  <a:fillRect l="-1250" t="-5660" r="-2083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671" y="2688450"/>
            <a:ext cx="1042003" cy="137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45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Crash course in metabolic theory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150" y="1484461"/>
            <a:ext cx="2705100" cy="358124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4095750" y="5691188"/>
                <a:ext cx="4214275" cy="5246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GB" sz="280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GB" sz="2800" i="1">
                              <a:latin typeface="Cambria Math" charset="0"/>
                            </a:rPr>
                            <m:t>𝑚</m:t>
                          </m:r>
                        </m:e>
                        <m:sub>
                          <m:r>
                            <a:rPr lang="en-GB" sz="2800" i="1">
                              <a:latin typeface="Cambria Math" charset="0"/>
                            </a:rPr>
                            <m:t>𝑖</m:t>
                          </m:r>
                        </m:sub>
                        <m:sup>
                          <m:r>
                            <a:rPr lang="en-GB" sz="2800" i="1">
                              <a:latin typeface="Cambria Math" charset="0"/>
                            </a:rPr>
                            <m:t>𝑎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95750" y="5691188"/>
                <a:ext cx="4214275" cy="52463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671" y="2688450"/>
            <a:ext cx="1042003" cy="137949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7477125" y="5569488"/>
                <a:ext cx="439102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GB" b="0" i="1" smtClean="0">
                        <a:latin typeface="Cambria Math" charset="0"/>
                      </a:rPr>
                      <m:t>𝑎</m:t>
                    </m:r>
                  </m:oMath>
                </a14:m>
                <a:r>
                  <a:rPr lang="en-US" dirty="0" smtClean="0"/>
                  <a:t> previously found to be around 0.75 in most animals, but around 1 for phytoplankton</a:t>
                </a:r>
                <a:endParaRPr lang="en-US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77125" y="5569488"/>
                <a:ext cx="4391025" cy="646331"/>
              </a:xfrm>
              <a:prstGeom prst="rect">
                <a:avLst/>
              </a:prstGeom>
              <a:blipFill rotWithShape="0">
                <a:blip r:embed="rId4"/>
                <a:stretch>
                  <a:fillRect l="-1250" t="-5660" r="-2083" b="-14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/>
          <p:nvPr/>
        </p:nvCxnSpPr>
        <p:spPr>
          <a:xfrm flipV="1">
            <a:off x="4543425" y="3638550"/>
            <a:ext cx="3419475" cy="190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1992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1162</TotalTime>
  <Words>1275</Words>
  <Application>Microsoft Macintosh PowerPoint</Application>
  <PresentationFormat>Widescreen</PresentationFormat>
  <Paragraphs>237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Calibri</vt:lpstr>
      <vt:lpstr>Calibri Light</vt:lpstr>
      <vt:lpstr>Cambria Math</vt:lpstr>
      <vt:lpstr>Times New Roman</vt:lpstr>
      <vt:lpstr>Arial</vt:lpstr>
      <vt:lpstr>Office Theme</vt:lpstr>
      <vt:lpstr>Predicting phytoplankton metabolism from the individual size distribution</vt:lpstr>
      <vt:lpstr>Phytoplankton are key for the carbon cycle</vt:lpstr>
      <vt:lpstr>Current measurements of metabolism</vt:lpstr>
      <vt:lpstr>Current measurements of metabolism</vt:lpstr>
      <vt:lpstr>Current measurements of metabolism</vt:lpstr>
      <vt:lpstr>Crash course in metabolic theory</vt:lpstr>
      <vt:lpstr>Crash course in metabolic theory</vt:lpstr>
      <vt:lpstr>Crash course in metabolic theory</vt:lpstr>
      <vt:lpstr>Crash course in metabolic theory</vt:lpstr>
      <vt:lpstr>Crash course in metabolic theory</vt:lpstr>
      <vt:lpstr>Crash course in metabolic theory</vt:lpstr>
      <vt:lpstr>Crash course in metabolic theory</vt:lpstr>
      <vt:lpstr>Crash course in metabolic theory</vt:lpstr>
      <vt:lpstr>Crash course in metabolic theory</vt:lpstr>
      <vt:lpstr>Zero-sum dynamics</vt:lpstr>
      <vt:lpstr>Uses of metabolic theory</vt:lpstr>
      <vt:lpstr>Predictions</vt:lpstr>
      <vt:lpstr>Experimental setup</vt:lpstr>
      <vt:lpstr>Experimental setup</vt:lpstr>
      <vt:lpstr>Measurements</vt:lpstr>
      <vt:lpstr>Long-term warming changes communities</vt:lpstr>
      <vt:lpstr>No difference in measured raw metabolism</vt:lpstr>
      <vt:lpstr>Model</vt:lpstr>
      <vt:lpstr>Model predicts size and temperature-dependence</vt:lpstr>
      <vt:lpstr>Model predicts size and temperature-dependence</vt:lpstr>
      <vt:lpstr>Model predicts size and temperature-dependence</vt:lpstr>
      <vt:lpstr>Model predicts size and temperature-dependence</vt:lpstr>
      <vt:lpstr>Model does a pretty good job!</vt:lpstr>
      <vt:lpstr>Paradoxical result?</vt:lpstr>
      <vt:lpstr>Zero-sum dynamics</vt:lpstr>
      <vt:lpstr>Zero-sum dynamics</vt:lpstr>
      <vt:lpstr>Zero-sum dynamics</vt:lpstr>
      <vt:lpstr>Conclusions</vt:lpstr>
      <vt:lpstr>Thanks for listening!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phytoplankton metabolism from the individual size distribution</dc:title>
  <dc:creator>Padfield, Daniel</dc:creator>
  <cp:lastModifiedBy>Padfield, Daniel</cp:lastModifiedBy>
  <cp:revision>31</cp:revision>
  <dcterms:created xsi:type="dcterms:W3CDTF">2017-10-17T13:08:53Z</dcterms:created>
  <dcterms:modified xsi:type="dcterms:W3CDTF">2017-10-20T16:06:14Z</dcterms:modified>
</cp:coreProperties>
</file>

<file path=docProps/thumbnail.jpeg>
</file>